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6" r:id="rId1"/>
    <p:sldMasterId id="2147483798" r:id="rId2"/>
  </p:sldMasterIdLst>
  <p:notesMasterIdLst>
    <p:notesMasterId r:id="rId18"/>
  </p:notesMasterIdLst>
  <p:handoutMasterIdLst>
    <p:handoutMasterId r:id="rId19"/>
  </p:handoutMasterIdLst>
  <p:sldIdLst>
    <p:sldId id="256" r:id="rId3"/>
    <p:sldId id="261" r:id="rId4"/>
    <p:sldId id="262" r:id="rId5"/>
    <p:sldId id="270" r:id="rId6"/>
    <p:sldId id="263" r:id="rId7"/>
    <p:sldId id="258" r:id="rId8"/>
    <p:sldId id="282" r:id="rId9"/>
    <p:sldId id="280" r:id="rId10"/>
    <p:sldId id="264" r:id="rId11"/>
    <p:sldId id="268" r:id="rId12"/>
    <p:sldId id="265" r:id="rId13"/>
    <p:sldId id="267" r:id="rId14"/>
    <p:sldId id="273" r:id="rId15"/>
    <p:sldId id="259" r:id="rId16"/>
    <p:sldId id="275" r:id="rId17"/>
  </p:sldIdLst>
  <p:sldSz cx="9144000" cy="6858000" type="screen4x3"/>
  <p:notesSz cx="6858000" cy="9083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4F"/>
    <a:srgbClr val="FDFF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714"/>
  </p:normalViewPr>
  <p:slideViewPr>
    <p:cSldViewPr snapToGrid="0" snapToObjects="1">
      <p:cViewPr varScale="1">
        <p:scale>
          <a:sx n="151" d="100"/>
          <a:sy n="151" d="100"/>
        </p:scale>
        <p:origin x="2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86E5E6-9A3F-2D47-AC45-30C1F11F72CD}" type="doc">
      <dgm:prSet loTypeId="urn:microsoft.com/office/officeart/2005/8/layout/arrow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9B51C3-2388-304A-A08F-588B17B5A220}" type="pres">
      <dgm:prSet presAssocID="{4486E5E6-9A3F-2D47-AC45-30C1F11F72CD}" presName="diagram" presStyleCnt="0">
        <dgm:presLayoutVars>
          <dgm:dir/>
          <dgm:resizeHandles val="exact"/>
        </dgm:presLayoutVars>
      </dgm:prSet>
      <dgm:spPr/>
    </dgm:pt>
  </dgm:ptLst>
  <dgm:cxnLst>
    <dgm:cxn modelId="{E4D55E43-2CC1-344A-A315-C42685273400}" type="presOf" srcId="{4486E5E6-9A3F-2D47-AC45-30C1F11F72CD}" destId="{359B51C3-2388-304A-A08F-588B17B5A220}" srcOrd="0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55B357-437F-A945-AE4A-2FC04DC075F1}" type="doc">
      <dgm:prSet loTypeId="urn:microsoft.com/office/officeart/2005/8/layout/cycle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5B8D58-29A8-D444-AA13-E8F2D5745D7A}">
      <dgm:prSet phldrT="[Text]" custT="1"/>
      <dgm:spPr/>
      <dgm:t>
        <a:bodyPr/>
        <a:lstStyle/>
        <a:p>
          <a:r>
            <a:rPr lang="en-US" sz="1600" b="1" dirty="0">
              <a:solidFill>
                <a:srgbClr val="660066"/>
              </a:solidFill>
            </a:rPr>
            <a:t>Not taking medicines as prescribed</a:t>
          </a:r>
        </a:p>
      </dgm:t>
    </dgm:pt>
    <dgm:pt modelId="{C0759903-1D0A-F24D-A7BF-268A810A4871}" type="parTrans" cxnId="{3AD529A2-CE0E-4C44-AD99-10069FCBE351}">
      <dgm:prSet/>
      <dgm:spPr/>
      <dgm:t>
        <a:bodyPr/>
        <a:lstStyle/>
        <a:p>
          <a:endParaRPr lang="en-US"/>
        </a:p>
      </dgm:t>
    </dgm:pt>
    <dgm:pt modelId="{558E7E64-8664-694E-ADD8-BDD80CAEDF38}" type="sibTrans" cxnId="{3AD529A2-CE0E-4C44-AD99-10069FCBE351}">
      <dgm:prSet/>
      <dgm:spPr/>
      <dgm:t>
        <a:bodyPr/>
        <a:lstStyle/>
        <a:p>
          <a:endParaRPr lang="en-US"/>
        </a:p>
      </dgm:t>
    </dgm:pt>
    <dgm:pt modelId="{BBFACC81-4D52-7A43-BD1E-1CAF0D3CE39E}">
      <dgm:prSet phldrT="[Text]" custT="1"/>
      <dgm:spPr/>
      <dgm:t>
        <a:bodyPr/>
        <a:lstStyle/>
        <a:p>
          <a:r>
            <a:rPr lang="en-US" sz="1600" b="1" dirty="0">
              <a:solidFill>
                <a:srgbClr val="660066"/>
              </a:solidFill>
            </a:rPr>
            <a:t>Lack of medicine communication</a:t>
          </a:r>
        </a:p>
      </dgm:t>
    </dgm:pt>
    <dgm:pt modelId="{427A6888-9661-7A42-B183-7E1605E42E26}" type="parTrans" cxnId="{4FC88DEB-874E-684D-949E-2500BCDE55B1}">
      <dgm:prSet/>
      <dgm:spPr/>
      <dgm:t>
        <a:bodyPr/>
        <a:lstStyle/>
        <a:p>
          <a:endParaRPr lang="en-US"/>
        </a:p>
      </dgm:t>
    </dgm:pt>
    <dgm:pt modelId="{09A061BC-4803-AB4D-8FB6-7BC2A624C9A7}" type="sibTrans" cxnId="{4FC88DEB-874E-684D-949E-2500BCDE55B1}">
      <dgm:prSet/>
      <dgm:spPr>
        <a:noFill/>
      </dgm:spPr>
      <dgm:t>
        <a:bodyPr/>
        <a:lstStyle/>
        <a:p>
          <a:endParaRPr lang="en-US" dirty="0"/>
        </a:p>
      </dgm:t>
    </dgm:pt>
    <dgm:pt modelId="{749A3875-0DC4-F34D-BEBD-54033E9D3556}">
      <dgm:prSet phldrT="[Text]" custT="1"/>
      <dgm:spPr>
        <a:solidFill>
          <a:srgbClr val="FDFF5C">
            <a:alpha val="51000"/>
          </a:srgbClr>
        </a:solidFill>
      </dgm:spPr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Higher </a:t>
          </a:r>
          <a:r>
            <a:rPr lang="en-US" sz="1600" b="1" dirty="0">
              <a:solidFill>
                <a:srgbClr val="000000"/>
              </a:solidFill>
            </a:rPr>
            <a:t>healthcare costs</a:t>
          </a:r>
        </a:p>
      </dgm:t>
    </dgm:pt>
    <dgm:pt modelId="{642B3866-E279-2C43-9055-DDA47DCB152D}" type="parTrans" cxnId="{D130BC87-B138-6B47-9BBA-1D7F73E651B3}">
      <dgm:prSet/>
      <dgm:spPr/>
      <dgm:t>
        <a:bodyPr/>
        <a:lstStyle/>
        <a:p>
          <a:endParaRPr lang="en-US"/>
        </a:p>
      </dgm:t>
    </dgm:pt>
    <dgm:pt modelId="{F1E643F1-A571-B24E-B7F0-908F7BA07D73}" type="sibTrans" cxnId="{D130BC87-B138-6B47-9BBA-1D7F73E651B3}">
      <dgm:prSet/>
      <dgm:spPr/>
      <dgm:t>
        <a:bodyPr/>
        <a:lstStyle/>
        <a:p>
          <a:endParaRPr lang="en-US"/>
        </a:p>
      </dgm:t>
    </dgm:pt>
    <dgm:pt modelId="{33230740-F974-F14E-A218-90D59660B64D}" type="pres">
      <dgm:prSet presAssocID="{5A55B357-437F-A945-AE4A-2FC04DC075F1}" presName="cycle" presStyleCnt="0">
        <dgm:presLayoutVars>
          <dgm:dir/>
          <dgm:resizeHandles val="exact"/>
        </dgm:presLayoutVars>
      </dgm:prSet>
      <dgm:spPr/>
    </dgm:pt>
    <dgm:pt modelId="{AAA7CC3C-B4A9-724A-8232-4BAFFD05A1BF}" type="pres">
      <dgm:prSet presAssocID="{3F5B8D58-29A8-D444-AA13-E8F2D5745D7A}" presName="node" presStyleLbl="node1" presStyleIdx="0" presStyleCnt="3" custRadScaleRad="197003" custRadScaleInc="-105848">
        <dgm:presLayoutVars>
          <dgm:bulletEnabled val="1"/>
        </dgm:presLayoutVars>
      </dgm:prSet>
      <dgm:spPr/>
    </dgm:pt>
    <dgm:pt modelId="{CCB0C5B2-2EF2-8643-9094-5EE1F9258018}" type="pres">
      <dgm:prSet presAssocID="{558E7E64-8664-694E-ADD8-BDD80CAEDF38}" presName="sibTrans" presStyleLbl="sibTrans2D1" presStyleIdx="0" presStyleCnt="3" custAng="21526756" custFlipHor="1" custScaleX="37003" custLinFactNeighborX="73031" custLinFactNeighborY="-18218"/>
      <dgm:spPr/>
    </dgm:pt>
    <dgm:pt modelId="{2DD2826B-6C1D-404A-BFE4-7A991BEF10DB}" type="pres">
      <dgm:prSet presAssocID="{558E7E64-8664-694E-ADD8-BDD80CAEDF38}" presName="connectorText" presStyleLbl="sibTrans2D1" presStyleIdx="0" presStyleCnt="3"/>
      <dgm:spPr/>
    </dgm:pt>
    <dgm:pt modelId="{FA07A282-460C-9A4F-BC63-EFFFEB9EAC67}" type="pres">
      <dgm:prSet presAssocID="{BBFACC81-4D52-7A43-BD1E-1CAF0D3CE39E}" presName="node" presStyleLbl="node1" presStyleIdx="1" presStyleCnt="3" custScaleX="133493" custRadScaleRad="207644" custRadScaleInc="-92854">
        <dgm:presLayoutVars>
          <dgm:bulletEnabled val="1"/>
        </dgm:presLayoutVars>
      </dgm:prSet>
      <dgm:spPr/>
    </dgm:pt>
    <dgm:pt modelId="{B7D947DD-0F4D-9A4C-86CD-85F8B2DE9816}" type="pres">
      <dgm:prSet presAssocID="{09A061BC-4803-AB4D-8FB6-7BC2A624C9A7}" presName="sibTrans" presStyleLbl="sibTrans2D1" presStyleIdx="1" presStyleCnt="3" custAng="5345548" custFlipHor="1" custScaleX="94915" custScaleY="140462" custLinFactX="-100470" custLinFactY="85568" custLinFactNeighborX="-200000" custLinFactNeighborY="100000"/>
      <dgm:spPr/>
    </dgm:pt>
    <dgm:pt modelId="{4354CF21-26FE-0249-AC5F-BA1E88B8979C}" type="pres">
      <dgm:prSet presAssocID="{09A061BC-4803-AB4D-8FB6-7BC2A624C9A7}" presName="connectorText" presStyleLbl="sibTrans2D1" presStyleIdx="1" presStyleCnt="3"/>
      <dgm:spPr/>
    </dgm:pt>
    <dgm:pt modelId="{9AF62D3B-7A31-0C46-BADA-4C06C5BB131C}" type="pres">
      <dgm:prSet presAssocID="{749A3875-0DC4-F34D-BEBD-54033E9D3556}" presName="node" presStyleLbl="node1" presStyleIdx="2" presStyleCnt="3" custRadScaleRad="87145" custRadScaleInc="201086">
        <dgm:presLayoutVars>
          <dgm:bulletEnabled val="1"/>
        </dgm:presLayoutVars>
      </dgm:prSet>
      <dgm:spPr/>
    </dgm:pt>
    <dgm:pt modelId="{D0C38EE7-0799-7C43-BFD6-CE867256F82B}" type="pres">
      <dgm:prSet presAssocID="{F1E643F1-A571-B24E-B7F0-908F7BA07D73}" presName="sibTrans" presStyleLbl="sibTrans2D1" presStyleIdx="2" presStyleCnt="3" custAng="10785733" custScaleX="149568" custLinFactNeighborX="0" custLinFactNeighborY="-28398"/>
      <dgm:spPr/>
    </dgm:pt>
    <dgm:pt modelId="{5CE1E9EC-53B5-AB40-A1E7-D4DE80A71424}" type="pres">
      <dgm:prSet presAssocID="{F1E643F1-A571-B24E-B7F0-908F7BA07D73}" presName="connectorText" presStyleLbl="sibTrans2D1" presStyleIdx="2" presStyleCnt="3"/>
      <dgm:spPr/>
    </dgm:pt>
  </dgm:ptLst>
  <dgm:cxnLst>
    <dgm:cxn modelId="{E548E410-F6D2-3E4C-824C-F2A6235A0F27}" type="presOf" srcId="{F1E643F1-A571-B24E-B7F0-908F7BA07D73}" destId="{D0C38EE7-0799-7C43-BFD6-CE867256F82B}" srcOrd="0" destOrd="0" presId="urn:microsoft.com/office/officeart/2005/8/layout/cycle2"/>
    <dgm:cxn modelId="{494B911C-86B0-4342-9AA0-3BDC26EBF2FB}" type="presOf" srcId="{F1E643F1-A571-B24E-B7F0-908F7BA07D73}" destId="{5CE1E9EC-53B5-AB40-A1E7-D4DE80A71424}" srcOrd="1" destOrd="0" presId="urn:microsoft.com/office/officeart/2005/8/layout/cycle2"/>
    <dgm:cxn modelId="{32101127-0CF7-E24D-AA0A-9C25BB350940}" type="presOf" srcId="{09A061BC-4803-AB4D-8FB6-7BC2A624C9A7}" destId="{B7D947DD-0F4D-9A4C-86CD-85F8B2DE9816}" srcOrd="0" destOrd="0" presId="urn:microsoft.com/office/officeart/2005/8/layout/cycle2"/>
    <dgm:cxn modelId="{A3BDB833-9CD8-AC40-8499-378DEF6F9AC9}" type="presOf" srcId="{558E7E64-8664-694E-ADD8-BDD80CAEDF38}" destId="{CCB0C5B2-2EF2-8643-9094-5EE1F9258018}" srcOrd="0" destOrd="0" presId="urn:microsoft.com/office/officeart/2005/8/layout/cycle2"/>
    <dgm:cxn modelId="{50044038-E780-4D48-A72B-5729D7B69887}" type="presOf" srcId="{3F5B8D58-29A8-D444-AA13-E8F2D5745D7A}" destId="{AAA7CC3C-B4A9-724A-8232-4BAFFD05A1BF}" srcOrd="0" destOrd="0" presId="urn:microsoft.com/office/officeart/2005/8/layout/cycle2"/>
    <dgm:cxn modelId="{F56E675B-F831-7E48-B4A0-71698B670CB7}" type="presOf" srcId="{BBFACC81-4D52-7A43-BD1E-1CAF0D3CE39E}" destId="{FA07A282-460C-9A4F-BC63-EFFFEB9EAC67}" srcOrd="0" destOrd="0" presId="urn:microsoft.com/office/officeart/2005/8/layout/cycle2"/>
    <dgm:cxn modelId="{D130BC87-B138-6B47-9BBA-1D7F73E651B3}" srcId="{5A55B357-437F-A945-AE4A-2FC04DC075F1}" destId="{749A3875-0DC4-F34D-BEBD-54033E9D3556}" srcOrd="2" destOrd="0" parTransId="{642B3866-E279-2C43-9055-DDA47DCB152D}" sibTransId="{F1E643F1-A571-B24E-B7F0-908F7BA07D73}"/>
    <dgm:cxn modelId="{F4E9D89C-10E1-6F4A-9FE6-4A1AFC33FA46}" type="presOf" srcId="{749A3875-0DC4-F34D-BEBD-54033E9D3556}" destId="{9AF62D3B-7A31-0C46-BADA-4C06C5BB131C}" srcOrd="0" destOrd="0" presId="urn:microsoft.com/office/officeart/2005/8/layout/cycle2"/>
    <dgm:cxn modelId="{3AD529A2-CE0E-4C44-AD99-10069FCBE351}" srcId="{5A55B357-437F-A945-AE4A-2FC04DC075F1}" destId="{3F5B8D58-29A8-D444-AA13-E8F2D5745D7A}" srcOrd="0" destOrd="0" parTransId="{C0759903-1D0A-F24D-A7BF-268A810A4871}" sibTransId="{558E7E64-8664-694E-ADD8-BDD80CAEDF38}"/>
    <dgm:cxn modelId="{F5E97DA3-71DF-D74C-922B-5819BB035095}" type="presOf" srcId="{5A55B357-437F-A945-AE4A-2FC04DC075F1}" destId="{33230740-F974-F14E-A218-90D59660B64D}" srcOrd="0" destOrd="0" presId="urn:microsoft.com/office/officeart/2005/8/layout/cycle2"/>
    <dgm:cxn modelId="{4FC88DEB-874E-684D-949E-2500BCDE55B1}" srcId="{5A55B357-437F-A945-AE4A-2FC04DC075F1}" destId="{BBFACC81-4D52-7A43-BD1E-1CAF0D3CE39E}" srcOrd="1" destOrd="0" parTransId="{427A6888-9661-7A42-B183-7E1605E42E26}" sibTransId="{09A061BC-4803-AB4D-8FB6-7BC2A624C9A7}"/>
    <dgm:cxn modelId="{A6E024F1-E613-B546-A8C2-345DCAD5697E}" type="presOf" srcId="{09A061BC-4803-AB4D-8FB6-7BC2A624C9A7}" destId="{4354CF21-26FE-0249-AC5F-BA1E88B8979C}" srcOrd="1" destOrd="0" presId="urn:microsoft.com/office/officeart/2005/8/layout/cycle2"/>
    <dgm:cxn modelId="{4D147CFA-B60A-954D-9B23-B1F35577367D}" type="presOf" srcId="{558E7E64-8664-694E-ADD8-BDD80CAEDF38}" destId="{2DD2826B-6C1D-404A-BFE4-7A991BEF10DB}" srcOrd="1" destOrd="0" presId="urn:microsoft.com/office/officeart/2005/8/layout/cycle2"/>
    <dgm:cxn modelId="{CE27163F-6D45-CB4F-9091-4A7D8C4AE090}" type="presParOf" srcId="{33230740-F974-F14E-A218-90D59660B64D}" destId="{AAA7CC3C-B4A9-724A-8232-4BAFFD05A1BF}" srcOrd="0" destOrd="0" presId="urn:microsoft.com/office/officeart/2005/8/layout/cycle2"/>
    <dgm:cxn modelId="{EBBF06C4-79CF-CF41-B604-069D062F595E}" type="presParOf" srcId="{33230740-F974-F14E-A218-90D59660B64D}" destId="{CCB0C5B2-2EF2-8643-9094-5EE1F9258018}" srcOrd="1" destOrd="0" presId="urn:microsoft.com/office/officeart/2005/8/layout/cycle2"/>
    <dgm:cxn modelId="{02D10269-2C53-D547-B812-F0AB2911DA7D}" type="presParOf" srcId="{CCB0C5B2-2EF2-8643-9094-5EE1F9258018}" destId="{2DD2826B-6C1D-404A-BFE4-7A991BEF10DB}" srcOrd="0" destOrd="0" presId="urn:microsoft.com/office/officeart/2005/8/layout/cycle2"/>
    <dgm:cxn modelId="{DAD730F0-B4E8-D149-AB4F-1FFC5F9AD1A9}" type="presParOf" srcId="{33230740-F974-F14E-A218-90D59660B64D}" destId="{FA07A282-460C-9A4F-BC63-EFFFEB9EAC67}" srcOrd="2" destOrd="0" presId="urn:microsoft.com/office/officeart/2005/8/layout/cycle2"/>
    <dgm:cxn modelId="{BDCC78A0-AECB-954B-9E4A-CBFADAC00D4C}" type="presParOf" srcId="{33230740-F974-F14E-A218-90D59660B64D}" destId="{B7D947DD-0F4D-9A4C-86CD-85F8B2DE9816}" srcOrd="3" destOrd="0" presId="urn:microsoft.com/office/officeart/2005/8/layout/cycle2"/>
    <dgm:cxn modelId="{B11CEBEF-0931-D640-A2AE-114C1B56B0D8}" type="presParOf" srcId="{B7D947DD-0F4D-9A4C-86CD-85F8B2DE9816}" destId="{4354CF21-26FE-0249-AC5F-BA1E88B8979C}" srcOrd="0" destOrd="0" presId="urn:microsoft.com/office/officeart/2005/8/layout/cycle2"/>
    <dgm:cxn modelId="{09D37B2A-E9FF-A048-A1AA-C5531DBDC6ED}" type="presParOf" srcId="{33230740-F974-F14E-A218-90D59660B64D}" destId="{9AF62D3B-7A31-0C46-BADA-4C06C5BB131C}" srcOrd="4" destOrd="0" presId="urn:microsoft.com/office/officeart/2005/8/layout/cycle2"/>
    <dgm:cxn modelId="{D4AEB76A-A952-1C40-BC5F-A56F45E1C521}" type="presParOf" srcId="{33230740-F974-F14E-A218-90D59660B64D}" destId="{D0C38EE7-0799-7C43-BFD6-CE867256F82B}" srcOrd="5" destOrd="0" presId="urn:microsoft.com/office/officeart/2005/8/layout/cycle2"/>
    <dgm:cxn modelId="{A4B7CA49-0254-A24F-9698-F7D31BE52459}" type="presParOf" srcId="{D0C38EE7-0799-7C43-BFD6-CE867256F82B}" destId="{5CE1E9EC-53B5-AB40-A1E7-D4DE80A7142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A7CC3C-B4A9-724A-8232-4BAFFD05A1BF}">
      <dsp:nvSpPr>
        <dsp:cNvPr id="0" name=""/>
        <dsp:cNvSpPr/>
      </dsp:nvSpPr>
      <dsp:spPr>
        <a:xfrm>
          <a:off x="229025" y="186387"/>
          <a:ext cx="1765313" cy="176531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660066"/>
              </a:solidFill>
            </a:rPr>
            <a:t>Not taking medicines as prescribed</a:t>
          </a:r>
        </a:p>
      </dsp:txBody>
      <dsp:txXfrm>
        <a:off x="487549" y="444911"/>
        <a:ext cx="1248265" cy="1248265"/>
      </dsp:txXfrm>
    </dsp:sp>
    <dsp:sp modelId="{CCB0C5B2-2EF2-8643-9094-5EE1F9258018}">
      <dsp:nvSpPr>
        <dsp:cNvPr id="0" name=""/>
        <dsp:cNvSpPr/>
      </dsp:nvSpPr>
      <dsp:spPr>
        <a:xfrm rot="94169" flipH="1">
          <a:off x="4707031" y="646887"/>
          <a:ext cx="687347" cy="59579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4885735" y="768494"/>
        <a:ext cx="508609" cy="357475"/>
      </dsp:txXfrm>
    </dsp:sp>
    <dsp:sp modelId="{FA07A282-460C-9A4F-BC63-EFFFEB9EAC67}">
      <dsp:nvSpPr>
        <dsp:cNvPr id="0" name=""/>
        <dsp:cNvSpPr/>
      </dsp:nvSpPr>
      <dsp:spPr>
        <a:xfrm>
          <a:off x="5499022" y="152510"/>
          <a:ext cx="2356569" cy="176531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660066"/>
              </a:solidFill>
            </a:rPr>
            <a:t>Lack of medicine communication</a:t>
          </a:r>
        </a:p>
      </dsp:txBody>
      <dsp:txXfrm>
        <a:off x="5844134" y="411034"/>
        <a:ext cx="1666345" cy="1248265"/>
      </dsp:txXfrm>
    </dsp:sp>
    <dsp:sp modelId="{B7D947DD-0F4D-9A4C-86CD-85F8B2DE9816}">
      <dsp:nvSpPr>
        <dsp:cNvPr id="0" name=""/>
        <dsp:cNvSpPr/>
      </dsp:nvSpPr>
      <dsp:spPr>
        <a:xfrm rot="5508904" flipH="1">
          <a:off x="3660332" y="1747063"/>
          <a:ext cx="397210" cy="836863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 dirty="0"/>
        </a:p>
      </dsp:txBody>
      <dsp:txXfrm rot="10800000">
        <a:off x="3718026" y="1973988"/>
        <a:ext cx="278047" cy="502117"/>
      </dsp:txXfrm>
    </dsp:sp>
    <dsp:sp modelId="{9AF62D3B-7A31-0C46-BADA-4C06C5BB131C}">
      <dsp:nvSpPr>
        <dsp:cNvPr id="0" name=""/>
        <dsp:cNvSpPr/>
      </dsp:nvSpPr>
      <dsp:spPr>
        <a:xfrm>
          <a:off x="2944577" y="197657"/>
          <a:ext cx="1765313" cy="1765313"/>
        </a:xfrm>
        <a:prstGeom prst="ellipse">
          <a:avLst/>
        </a:prstGeom>
        <a:solidFill>
          <a:srgbClr val="FDFF5C">
            <a:alpha val="51000"/>
          </a:srgb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Higher </a:t>
          </a:r>
          <a:r>
            <a:rPr lang="en-US" sz="1600" b="1" kern="1200" dirty="0">
              <a:solidFill>
                <a:srgbClr val="000000"/>
              </a:solidFill>
            </a:rPr>
            <a:t>healthcare costs</a:t>
          </a:r>
        </a:p>
      </dsp:txBody>
      <dsp:txXfrm>
        <a:off x="3203101" y="456181"/>
        <a:ext cx="1248265" cy="1248265"/>
      </dsp:txXfrm>
    </dsp:sp>
    <dsp:sp modelId="{D0C38EE7-0799-7C43-BFD6-CE867256F82B}">
      <dsp:nvSpPr>
        <dsp:cNvPr id="0" name=""/>
        <dsp:cNvSpPr/>
      </dsp:nvSpPr>
      <dsp:spPr>
        <a:xfrm>
          <a:off x="2107070" y="607648"/>
          <a:ext cx="753282" cy="59579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 rot="10800000">
        <a:off x="2107070" y="726807"/>
        <a:ext cx="574544" cy="357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1E197-E01A-CB42-8601-436175379724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BB32D-7B6D-7C44-952D-876EF0867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589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846AD-EF9E-9744-8DB5-47FB06A22218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81038"/>
            <a:ext cx="4543425" cy="3406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4746"/>
            <a:ext cx="5486400" cy="40876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22C64-BA1C-1040-AC4B-4525F6635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670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Notes: see fuller description of consumer survey in February 2015 “Talk Before You Take” press release from the </a:t>
            </a:r>
            <a:r>
              <a:rPr lang="en-US" dirty="0" err="1"/>
              <a:t>BeMedWise</a:t>
            </a:r>
            <a:r>
              <a:rPr lang="en-US" dirty="0"/>
              <a:t> Program at </a:t>
            </a:r>
            <a:r>
              <a:rPr lang="en-US" dirty="0" err="1"/>
              <a:t>NeedyMeds</a:t>
            </a:r>
            <a:r>
              <a:rPr lang="en-US" dirty="0"/>
              <a:t>, formerly known as the National Council</a:t>
            </a:r>
            <a:r>
              <a:rPr lang="en-US" baseline="0" dirty="0"/>
              <a:t> of Patient Information and Education:</a:t>
            </a:r>
            <a:endParaRPr lang="en-US" dirty="0"/>
          </a:p>
          <a:p>
            <a:r>
              <a:rPr lang="en-US" dirty="0"/>
              <a:t>http://</a:t>
            </a:r>
            <a:r>
              <a:rPr lang="en-US" dirty="0" err="1"/>
              <a:t>www.talkaboutrx.org</a:t>
            </a:r>
            <a:r>
              <a:rPr lang="en-US" dirty="0"/>
              <a:t>/documents/</a:t>
            </a:r>
            <a:r>
              <a:rPr lang="en-US" dirty="0" err="1"/>
              <a:t>TalkBeforeYouTakeRelease.pdf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22C64-BA1C-1040-AC4B-4525F6635D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2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Poor</a:t>
            </a:r>
            <a:r>
              <a:rPr lang="en-US" baseline="0" dirty="0"/>
              <a:t> adherence leads to poor health outcomes; Poor adherence also leads to increased medical costs</a:t>
            </a:r>
          </a:p>
          <a:p>
            <a:endParaRPr lang="en-US" dirty="0"/>
          </a:p>
          <a:p>
            <a:r>
              <a:rPr lang="en-US" dirty="0"/>
              <a:t>NEHI Research Brief: http://</a:t>
            </a:r>
            <a:r>
              <a:rPr lang="en-US" dirty="0" err="1"/>
              <a:t>www.nehi.net</a:t>
            </a:r>
            <a:r>
              <a:rPr lang="en-US" dirty="0"/>
              <a:t>/writable/</a:t>
            </a:r>
            <a:r>
              <a:rPr lang="en-US" dirty="0" err="1"/>
              <a:t>publication_files</a:t>
            </a:r>
            <a:r>
              <a:rPr lang="en-US" dirty="0"/>
              <a:t>/file/</a:t>
            </a:r>
            <a:r>
              <a:rPr lang="en-US" dirty="0" err="1"/>
              <a:t>pa_issue_brief_final.pdf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22C64-BA1C-1040-AC4B-4525F6635D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50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goals</a:t>
            </a:r>
            <a:r>
              <a:rPr lang="en-US" baseline="0" dirty="0"/>
              <a:t> of Talk Before You Take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22C64-BA1C-1040-AC4B-4525F6635D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78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422C64-BA1C-1040-AC4B-4525F6635D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22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040BE5F-5574-6D4F-8C7E-146D83144BB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5040BE5F-5574-6D4F-8C7E-146D83144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5040BE5F-5574-6D4F-8C7E-146D83144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entury Gothic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entury Gothic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entury Gothic"/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26F2189-1DBC-7B49-B0CC-965BC7B0678C}" type="datetimeFigureOut">
              <a:rPr lang="en-US" smtClean="0">
                <a:latin typeface="Century Gothic"/>
              </a:rPr>
              <a:pPr/>
              <a:t>12/13/18</a:t>
            </a:fld>
            <a:endParaRPr lang="en-US">
              <a:latin typeface="Century Gothic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475E449-62F6-A64C-98E2-74FED122EDB0}" type="slidenum">
              <a:rPr lang="en-US" smtClean="0">
                <a:solidFill>
                  <a:srgbClr val="94C600"/>
                </a:solidFill>
                <a:latin typeface="Century Gothic"/>
              </a:rPr>
              <a:pPr/>
              <a:t>‹#›</a:t>
            </a:fld>
            <a:endParaRPr lang="en-US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2189-1DBC-7B49-B0CC-965BC7B0678C}" type="datetimeFigureOut">
              <a:rPr lang="en-US" smtClean="0">
                <a:latin typeface="Century Gothic"/>
              </a:rPr>
              <a:pPr/>
              <a:t>12/13/18</a:t>
            </a:fld>
            <a:endParaRPr lang="en-US"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6475E449-62F6-A64C-98E2-74FED122EDB0}" type="slidenum">
              <a:rPr lang="en-US" smtClean="0">
                <a:solidFill>
                  <a:prstClr val="black"/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2189-1DBC-7B49-B0CC-965BC7B0678C}" type="datetimeFigureOut">
              <a:rPr lang="en-US" smtClean="0">
                <a:latin typeface="Century Gothic"/>
              </a:rPr>
              <a:pPr/>
              <a:t>12/13/18</a:t>
            </a:fld>
            <a:endParaRPr lang="en-US"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6475E449-62F6-A64C-98E2-74FED122EDB0}" type="slidenum">
              <a:rPr lang="en-US" smtClean="0">
                <a:solidFill>
                  <a:prstClr val="black"/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2189-1DBC-7B49-B0CC-965BC7B0678C}" type="datetimeFigureOut">
              <a:rPr lang="en-US" smtClean="0">
                <a:latin typeface="Century Gothic"/>
              </a:rPr>
              <a:pPr/>
              <a:t>12/13/18</a:t>
            </a:fld>
            <a:endParaRPr lang="en-US"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6475E449-62F6-A64C-98E2-74FED122EDB0}" type="slidenum">
              <a:rPr lang="en-US" smtClean="0">
                <a:solidFill>
                  <a:prstClr val="black"/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2189-1DBC-7B49-B0CC-965BC7B0678C}" type="datetimeFigureOut">
              <a:rPr lang="en-US" smtClean="0">
                <a:latin typeface="Century Gothic"/>
              </a:rPr>
              <a:pPr/>
              <a:t>12/13/18</a:t>
            </a:fld>
            <a:endParaRPr lang="en-US">
              <a:latin typeface="Century Gothic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6475E449-62F6-A64C-98E2-74FED122EDB0}" type="slidenum">
              <a:rPr lang="en-US" smtClean="0">
                <a:solidFill>
                  <a:prstClr val="black"/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2189-1DBC-7B49-B0CC-965BC7B0678C}" type="datetimeFigureOut">
              <a:rPr lang="en-US" smtClean="0">
                <a:latin typeface="Century Gothic"/>
              </a:rPr>
              <a:pPr/>
              <a:t>12/13/18</a:t>
            </a:fld>
            <a:endParaRPr lang="en-US">
              <a:latin typeface="Century Gothic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6475E449-62F6-A64C-98E2-74FED122EDB0}" type="slidenum">
              <a:rPr lang="en-US" smtClean="0">
                <a:solidFill>
                  <a:prstClr val="black"/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2189-1DBC-7B49-B0CC-965BC7B0678C}" type="datetimeFigureOut">
              <a:rPr lang="en-US" smtClean="0">
                <a:latin typeface="Century Gothic"/>
              </a:rPr>
              <a:pPr/>
              <a:t>12/13/18</a:t>
            </a:fld>
            <a:endParaRPr lang="en-US">
              <a:latin typeface="Century Gothic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6475E449-62F6-A64C-98E2-74FED122EDB0}" type="slidenum">
              <a:rPr lang="en-US" smtClean="0">
                <a:solidFill>
                  <a:prstClr val="black"/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entury Gothic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entury Gothic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entury Gothic"/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2189-1DBC-7B49-B0CC-965BC7B0678C}" type="datetimeFigureOut">
              <a:rPr lang="en-US" smtClean="0">
                <a:latin typeface="Century Gothic"/>
              </a:rPr>
              <a:pPr/>
              <a:t>12/13/18</a:t>
            </a:fld>
            <a:endParaRPr lang="en-US"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6475E449-62F6-A64C-98E2-74FED122EDB0}" type="slidenum">
              <a:rPr lang="en-US" smtClean="0">
                <a:solidFill>
                  <a:prstClr val="black"/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entury Gothic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entury Gothic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entury Gothic"/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2189-1DBC-7B49-B0CC-965BC7B0678C}" type="datetimeFigureOut">
              <a:rPr lang="en-US" smtClean="0">
                <a:latin typeface="Century Gothic"/>
              </a:rPr>
              <a:pPr/>
              <a:t>12/13/18</a:t>
            </a:fld>
            <a:endParaRPr lang="en-US"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6475E449-62F6-A64C-98E2-74FED122EDB0}" type="slidenum">
              <a:rPr lang="en-US" smtClean="0">
                <a:solidFill>
                  <a:prstClr val="black"/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2189-1DBC-7B49-B0CC-965BC7B0678C}" type="datetimeFigureOut">
              <a:rPr lang="en-US" smtClean="0">
                <a:latin typeface="Century Gothic"/>
              </a:rPr>
              <a:pPr/>
              <a:t>12/13/18</a:t>
            </a:fld>
            <a:endParaRPr lang="en-US"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6475E449-62F6-A64C-98E2-74FED122EDB0}" type="slidenum">
              <a:rPr lang="en-US" smtClean="0">
                <a:solidFill>
                  <a:prstClr val="black"/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2189-1DBC-7B49-B0CC-965BC7B0678C}" type="datetimeFigureOut">
              <a:rPr lang="en-US" smtClean="0">
                <a:latin typeface="Century Gothic"/>
              </a:rPr>
              <a:pPr/>
              <a:t>12/13/18</a:t>
            </a:fld>
            <a:endParaRPr lang="en-US"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6475E449-62F6-A64C-98E2-74FED122EDB0}" type="slidenum">
              <a:rPr lang="en-US" smtClean="0">
                <a:solidFill>
                  <a:prstClr val="black"/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5040BE5F-5574-6D4F-8C7E-146D83144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5040BE5F-5574-6D4F-8C7E-146D83144B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5040BE5F-5574-6D4F-8C7E-146D83144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5040BE5F-5574-6D4F-8C7E-146D83144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5040BE5F-5574-6D4F-8C7E-146D83144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5040BE5F-5574-6D4F-8C7E-146D83144BB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5040BE5F-5574-6D4F-8C7E-146D83144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4658" y="512651"/>
            <a:ext cx="7767087" cy="7814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114" y="1532923"/>
            <a:ext cx="7578090" cy="4554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 descr="TBYT_GraphicA_twitter - Discuss the Benefits &amp; Risks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620" y="5577636"/>
            <a:ext cx="2572380" cy="12847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entury Gothic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entury Gothic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entury Gothic"/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</p:grpSp>
      <p:sp>
        <p:nvSpPr>
          <p:cNvPr id="66" name="Rectangle 65"/>
          <p:cNvSpPr/>
          <p:nvPr userDrawn="1"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26F2189-1DBC-7B49-B0CC-965BC7B0678C}" type="datetimeFigureOut">
              <a:rPr lang="en-US" smtClean="0">
                <a:latin typeface="Century Gothic"/>
              </a:rPr>
              <a:pPr/>
              <a:t>12/13/18</a:t>
            </a:fld>
            <a:endParaRPr lang="en-US"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94C600"/>
              </a:solidFill>
              <a:latin typeface="Century 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lkaboutrx.org/documents/TalkBeforeYouTakeRelease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hyperlink" Target="http://www.nehi.net/writable/publication_files/file/pa_issue_brief_final.pdf" TargetMode="External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9475" y="2869035"/>
            <a:ext cx="3309803" cy="226502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Community Education Promoting Informed Medicine Use</a:t>
            </a:r>
          </a:p>
        </p:txBody>
      </p:sp>
      <p:pic>
        <p:nvPicPr>
          <p:cNvPr id="4" name="Picture 3" descr="TBYT_GraphicA_twitter - Discuss the Benefits &amp; Risk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" y="2056424"/>
            <a:ext cx="4480560" cy="223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568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/>
          <p:cNvSpPr txBox="1">
            <a:spLocks/>
          </p:cNvSpPr>
          <p:nvPr/>
        </p:nvSpPr>
        <p:spPr>
          <a:xfrm>
            <a:off x="95911" y="6492875"/>
            <a:ext cx="13321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040BE5F-5574-6D4F-8C7E-146D83144BB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822121" y="838899"/>
            <a:ext cx="2321233" cy="1883020"/>
          </a:xfrm>
          <a:prstGeom prst="wedgeRoundRectCallout">
            <a:avLst>
              <a:gd name="adj1" fmla="val 59618"/>
              <a:gd name="adj2" fmla="val 6439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660066"/>
                </a:solidFill>
              </a:rPr>
              <a:t>Empowering Conversations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822122" y="3234301"/>
            <a:ext cx="2241270" cy="2155968"/>
          </a:xfrm>
          <a:prstGeom prst="wedgeRoundRectCallout">
            <a:avLst>
              <a:gd name="adj1" fmla="val 74723"/>
              <a:gd name="adj2" fmla="val -3772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660066"/>
                </a:solidFill>
              </a:rPr>
              <a:t>Encouraging Questions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6130239" y="838899"/>
            <a:ext cx="2381365" cy="1966910"/>
          </a:xfrm>
          <a:prstGeom prst="wedgeRoundRectCallout">
            <a:avLst>
              <a:gd name="adj1" fmla="val -73571"/>
              <a:gd name="adj2" fmla="val 4831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660066"/>
                </a:solidFill>
              </a:rPr>
              <a:t>Promoting Dialogue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325299" y="3415691"/>
            <a:ext cx="2186304" cy="1974578"/>
          </a:xfrm>
          <a:prstGeom prst="wedgeRoundRectCallout">
            <a:avLst>
              <a:gd name="adj1" fmla="val -87697"/>
              <a:gd name="adj2" fmla="val -3817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660066"/>
                </a:solidFill>
              </a:rPr>
              <a:t>Ensuring Clarity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l="56752" t="13432" b="-2982"/>
          <a:stretch/>
        </p:blipFill>
        <p:spPr>
          <a:xfrm>
            <a:off x="3473042" y="1301036"/>
            <a:ext cx="2250411" cy="4438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910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4658" y="478041"/>
            <a:ext cx="7767087" cy="85786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Addressing the Gaps with </a:t>
            </a:r>
            <a:br>
              <a:rPr lang="en-US" b="1" dirty="0"/>
            </a:br>
            <a:r>
              <a:rPr lang="en-US" b="1" dirty="0"/>
              <a:t>Engagement &amp; Conversation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29114" y="1327513"/>
            <a:ext cx="7578090" cy="4478497"/>
          </a:xfrm>
        </p:spPr>
        <p:txBody>
          <a:bodyPr>
            <a:normAutofit/>
          </a:bodyPr>
          <a:lstStyle/>
          <a:p>
            <a:r>
              <a:rPr lang="en-US" b="1" dirty="0"/>
              <a:t>The</a:t>
            </a:r>
            <a:r>
              <a:rPr lang="en-US" b="1" i="1" dirty="0"/>
              <a:t> </a:t>
            </a:r>
            <a:r>
              <a:rPr lang="en-US" b="1" i="1" dirty="0">
                <a:solidFill>
                  <a:srgbClr val="660066"/>
                </a:solidFill>
              </a:rPr>
              <a:t>Talk Before You Take </a:t>
            </a:r>
            <a:r>
              <a:rPr lang="en-US" b="1" dirty="0"/>
              <a:t>campaign</a:t>
            </a:r>
            <a:r>
              <a:rPr lang="en-US" b="1" i="1" dirty="0"/>
              <a:t> </a:t>
            </a:r>
            <a:r>
              <a:rPr lang="en-US" b="1" dirty="0"/>
              <a:t>addresses communications gaps and encourages informed patient and healthcare provider engagement and conversation about medicine uses, anticipated benefits and potential risks. </a:t>
            </a:r>
          </a:p>
          <a:p>
            <a:endParaRPr lang="en-US" b="1" dirty="0"/>
          </a:p>
          <a:p>
            <a:r>
              <a:rPr lang="en-US" b="1" dirty="0"/>
              <a:t>The research and campaign were developed through a grant provided by the U.S. Food and Drug Administration's (FDA) Center for Drug Evaluation and Research.</a:t>
            </a:r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95911" y="6492875"/>
            <a:ext cx="13321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040BE5F-5574-6D4F-8C7E-146D83144BB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4657" y="5565338"/>
            <a:ext cx="60139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*This work was supported by the U.S. Food and Drug Administration, Center for Drug Evaluation and Research under grant number 5U18FD004653-03. The content is solely the responsibility of </a:t>
            </a:r>
            <a:r>
              <a:rPr lang="en-US" sz="1200" i="1" dirty="0" err="1"/>
              <a:t>BeMedWise</a:t>
            </a:r>
            <a:r>
              <a:rPr lang="en-US" sz="1200" i="1" dirty="0"/>
              <a:t> and does not necessarily represent the official views of the Food and Drug Administration.</a:t>
            </a:r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799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Talk Before You Take: 4 Key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114" y="1407088"/>
            <a:ext cx="7578090" cy="455496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Four important tips for patients and caregivers to guide conversations with healthcare providers:</a:t>
            </a:r>
          </a:p>
          <a:p>
            <a:pPr marL="365760" lvl="1" indent="0">
              <a:buNone/>
            </a:pPr>
            <a:endParaRPr lang="en-US" b="1" dirty="0"/>
          </a:p>
          <a:p>
            <a:pPr marL="822960" lvl="1" indent="-457200">
              <a:buFont typeface="+mj-lt"/>
              <a:buAutoNum type="arabicPeriod"/>
            </a:pPr>
            <a:r>
              <a:rPr lang="en-US" sz="2400" b="1" dirty="0">
                <a:solidFill>
                  <a:srgbClr val="660066"/>
                </a:solidFill>
              </a:rPr>
              <a:t>Talk to your healthcare provider and ask questions </a:t>
            </a:r>
            <a:r>
              <a:rPr lang="en-US" sz="2400" dirty="0"/>
              <a:t>about the benefits and potential risks of prescription medicines you take.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400" b="1" dirty="0">
                <a:solidFill>
                  <a:srgbClr val="660066"/>
                </a:solidFill>
              </a:rPr>
              <a:t>Tell your healthcare provider about </a:t>
            </a:r>
            <a:r>
              <a:rPr lang="en-US" sz="2400" b="1" i="1" dirty="0">
                <a:solidFill>
                  <a:srgbClr val="660066"/>
                </a:solidFill>
              </a:rPr>
              <a:t>all</a:t>
            </a:r>
            <a:r>
              <a:rPr lang="en-US" sz="2400" b="1" dirty="0">
                <a:solidFill>
                  <a:srgbClr val="660066"/>
                </a:solidFill>
              </a:rPr>
              <a:t> of the medicines you are taking </a:t>
            </a:r>
            <a:r>
              <a:rPr lang="en-US" sz="2400" dirty="0"/>
              <a:t>— including OTC medicines, vitamins, and dietary supplements.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400" b="1" dirty="0">
                <a:solidFill>
                  <a:srgbClr val="660066"/>
                </a:solidFill>
              </a:rPr>
              <a:t>Tell your healthcare provider about any allergies </a:t>
            </a:r>
            <a:r>
              <a:rPr lang="en-US" sz="2400" dirty="0"/>
              <a:t>or sensitivities that you may have.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400" b="1" dirty="0">
                <a:solidFill>
                  <a:srgbClr val="660066"/>
                </a:solidFill>
              </a:rPr>
              <a:t>Read and follow the medicine label and directions</a:t>
            </a:r>
            <a:r>
              <a:rPr lang="en-US" sz="2400" b="1" dirty="0"/>
              <a:t>.</a:t>
            </a:r>
            <a:endParaRPr lang="en-US" sz="2400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3036" y="6492875"/>
            <a:ext cx="13321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040BE5F-5574-6D4F-8C7E-146D83144BB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821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658" y="466012"/>
            <a:ext cx="7767087" cy="88461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Talk Before You Take:</a:t>
            </a:r>
            <a:br>
              <a:rPr lang="en-US" b="1" dirty="0"/>
            </a:br>
            <a:r>
              <a:rPr lang="en-US" b="1" dirty="0"/>
              <a:t>10 Key Questions to Ask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14658" y="1583561"/>
            <a:ext cx="7111548" cy="4886601"/>
          </a:xfrm>
        </p:spPr>
        <p:txBody>
          <a:bodyPr>
            <a:normAutofit/>
          </a:bodyPr>
          <a:lstStyle/>
          <a:p>
            <a:pPr marL="525780" lvl="0" indent="-457200" fontAlgn="base">
              <a:buFont typeface="+mj-lt"/>
              <a:buAutoNum type="arabicPeriod"/>
            </a:pPr>
            <a:r>
              <a:rPr lang="en-US" b="1" dirty="0">
                <a:solidFill>
                  <a:srgbClr val="660066"/>
                </a:solidFill>
              </a:rPr>
              <a:t>What’s the name of the medicine</a:t>
            </a:r>
            <a:r>
              <a:rPr lang="en-US" b="1" dirty="0"/>
              <a:t>, </a:t>
            </a:r>
            <a:r>
              <a:rPr lang="en-US" dirty="0"/>
              <a:t>and what is it for?</a:t>
            </a:r>
          </a:p>
          <a:p>
            <a:pPr marL="525780" lvl="0" indent="-457200" fontAlgn="base">
              <a:buFont typeface="+mj-lt"/>
              <a:buAutoNum type="arabicPeriod"/>
            </a:pPr>
            <a:r>
              <a:rPr lang="en-US" b="1" dirty="0">
                <a:solidFill>
                  <a:srgbClr val="660066"/>
                </a:solidFill>
              </a:rPr>
              <a:t>How and when do I take it</a:t>
            </a:r>
            <a:r>
              <a:rPr lang="en-US" b="1" dirty="0"/>
              <a:t>, </a:t>
            </a:r>
            <a:r>
              <a:rPr lang="en-US" dirty="0"/>
              <a:t>and for how long?</a:t>
            </a:r>
          </a:p>
          <a:p>
            <a:pPr marL="525780" lvl="0" indent="-457200" fontAlgn="base">
              <a:buFont typeface="+mj-lt"/>
              <a:buAutoNum type="arabicPeriod"/>
            </a:pPr>
            <a:r>
              <a:rPr lang="en-US" b="1" dirty="0">
                <a:solidFill>
                  <a:srgbClr val="660066"/>
                </a:solidFill>
              </a:rPr>
              <a:t>What side effects should I expect</a:t>
            </a:r>
            <a:r>
              <a:rPr lang="en-US" b="1" dirty="0"/>
              <a:t>,</a:t>
            </a:r>
            <a:r>
              <a:rPr lang="en-US" dirty="0"/>
              <a:t> and what should I do about them?</a:t>
            </a:r>
          </a:p>
          <a:p>
            <a:pPr marL="525780" lvl="0" indent="-457200" fontAlgn="base">
              <a:buFont typeface="+mj-lt"/>
              <a:buAutoNum type="arabicPeriod"/>
            </a:pPr>
            <a:r>
              <a:rPr lang="en-US" b="1" dirty="0">
                <a:solidFill>
                  <a:srgbClr val="660066"/>
                </a:solidFill>
              </a:rPr>
              <a:t>Should I take this medicine on an empty stomach </a:t>
            </a:r>
            <a:r>
              <a:rPr lang="en-US" dirty="0"/>
              <a:t>or with food?</a:t>
            </a:r>
          </a:p>
          <a:p>
            <a:pPr marL="525780" lvl="0" indent="-457200" fontAlgn="base">
              <a:buFont typeface="+mj-lt"/>
              <a:buAutoNum type="arabicPeriod"/>
            </a:pPr>
            <a:r>
              <a:rPr lang="en-US" b="1" dirty="0">
                <a:solidFill>
                  <a:srgbClr val="660066"/>
                </a:solidFill>
              </a:rPr>
              <a:t>Should I avoid any activities, foods, drinks, alcohol, </a:t>
            </a:r>
            <a:r>
              <a:rPr lang="en-US" dirty="0"/>
              <a:t>or other medicines while taking this prescription?</a:t>
            </a:r>
          </a:p>
          <a:p>
            <a:pPr marL="52578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95911" y="6492875"/>
            <a:ext cx="13321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040BE5F-5574-6D4F-8C7E-146D83144BB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72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658" y="545284"/>
            <a:ext cx="7767087" cy="72145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10 Key Questions to Ask, continued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758509" y="1505781"/>
            <a:ext cx="7623236" cy="4306941"/>
          </a:xfrm>
        </p:spPr>
        <p:txBody>
          <a:bodyPr>
            <a:normAutofit/>
          </a:bodyPr>
          <a:lstStyle/>
          <a:p>
            <a:pPr marL="525780" lvl="0" indent="-457200" fontAlgn="base">
              <a:buFont typeface="+mj-lt"/>
              <a:buAutoNum type="arabicPeriod" startAt="6"/>
            </a:pPr>
            <a:r>
              <a:rPr lang="en-US" b="1" dirty="0">
                <a:solidFill>
                  <a:srgbClr val="660066"/>
                </a:solidFill>
              </a:rPr>
              <a:t>If it’s a once-a-day dose</a:t>
            </a:r>
            <a:r>
              <a:rPr lang="en-US" b="1" dirty="0"/>
              <a:t>,</a:t>
            </a:r>
            <a:r>
              <a:rPr lang="en-US" dirty="0"/>
              <a:t> is it best to take it in the morning or evening?</a:t>
            </a:r>
          </a:p>
          <a:p>
            <a:pPr marL="525780" lvl="0" indent="-457200" fontAlgn="base">
              <a:buFont typeface="+mj-lt"/>
              <a:buAutoNum type="arabicPeriod" startAt="6"/>
            </a:pPr>
            <a:r>
              <a:rPr lang="en-US" b="1" dirty="0">
                <a:solidFill>
                  <a:srgbClr val="660066"/>
                </a:solidFill>
              </a:rPr>
              <a:t>Will this medicine work safely with other medicines I’m taking</a:t>
            </a:r>
            <a:r>
              <a:rPr lang="en-US" b="1" dirty="0"/>
              <a:t>,</a:t>
            </a:r>
            <a:r>
              <a:rPr lang="en-US" dirty="0"/>
              <a:t> including over-the-counter-medicines?</a:t>
            </a:r>
          </a:p>
          <a:p>
            <a:pPr marL="525780" lvl="0" indent="-457200" fontAlgn="base">
              <a:buFont typeface="+mj-lt"/>
              <a:buAutoNum type="arabicPeriod" startAt="6"/>
            </a:pPr>
            <a:r>
              <a:rPr lang="en-US" b="1" dirty="0">
                <a:solidFill>
                  <a:srgbClr val="660066"/>
                </a:solidFill>
              </a:rPr>
              <a:t>When should I expect the medicine to begin to work, </a:t>
            </a:r>
            <a:r>
              <a:rPr lang="en-US" dirty="0"/>
              <a:t>and how will I know if it’s working?</a:t>
            </a:r>
          </a:p>
          <a:p>
            <a:pPr marL="525780" lvl="0" indent="-457200" fontAlgn="base">
              <a:buFont typeface="+mj-lt"/>
              <a:buAutoNum type="arabicPeriod" startAt="6"/>
            </a:pPr>
            <a:r>
              <a:rPr lang="en-US" b="1" dirty="0">
                <a:solidFill>
                  <a:srgbClr val="660066"/>
                </a:solidFill>
              </a:rPr>
              <a:t>How should I store it?</a:t>
            </a:r>
          </a:p>
          <a:p>
            <a:pPr marL="525780" lvl="0" indent="-457200" fontAlgn="base">
              <a:buFont typeface="+mj-lt"/>
              <a:buAutoNum type="arabicPeriod" startAt="6"/>
            </a:pPr>
            <a:r>
              <a:rPr lang="en-US" b="1" dirty="0">
                <a:solidFill>
                  <a:srgbClr val="660066"/>
                </a:solidFill>
              </a:rPr>
              <a:t>Is there any additional written information I should read </a:t>
            </a:r>
            <a:r>
              <a:rPr lang="en-US" dirty="0"/>
              <a:t>about the medicine?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95911" y="6492875"/>
            <a:ext cx="13321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040BE5F-5574-6D4F-8C7E-146D83144BB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90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/>
          <p:cNvSpPr txBox="1">
            <a:spLocks/>
          </p:cNvSpPr>
          <p:nvPr/>
        </p:nvSpPr>
        <p:spPr>
          <a:xfrm>
            <a:off x="95911" y="6492875"/>
            <a:ext cx="13321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040BE5F-5574-6D4F-8C7E-146D83144BB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82112" y="652724"/>
            <a:ext cx="2557762" cy="2169862"/>
          </a:xfrm>
          <a:prstGeom prst="wedgeRoundRectCallout">
            <a:avLst>
              <a:gd name="adj1" fmla="val 53982"/>
              <a:gd name="adj2" fmla="val 6168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>
                <a:solidFill>
                  <a:srgbClr val="660066"/>
                </a:solidFill>
              </a:rPr>
              <a:t>Downloadable</a:t>
            </a:r>
          </a:p>
          <a:p>
            <a:pPr algn="ctr"/>
            <a:r>
              <a:rPr lang="en-US" sz="2400" b="1" dirty="0">
                <a:solidFill>
                  <a:srgbClr val="660066"/>
                </a:solidFill>
              </a:rPr>
              <a:t>“Pocket Guide” of Tips &amp; Questions 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582111" y="3757566"/>
            <a:ext cx="2381365" cy="2169862"/>
          </a:xfrm>
          <a:prstGeom prst="wedgeRoundRectCallout">
            <a:avLst>
              <a:gd name="adj1" fmla="val 74723"/>
              <a:gd name="adj2" fmla="val -3912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>
                <a:solidFill>
                  <a:srgbClr val="660066"/>
                </a:solidFill>
              </a:rPr>
              <a:t>Resources for consumers &amp; healthcare professionals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6026433" y="652724"/>
            <a:ext cx="2381365" cy="2169862"/>
          </a:xfrm>
          <a:prstGeom prst="wedgeRoundRectCallout">
            <a:avLst>
              <a:gd name="adj1" fmla="val -76389"/>
              <a:gd name="adj2" fmla="val 5599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660066"/>
                </a:solidFill>
              </a:rPr>
              <a:t>Videos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026433" y="3384215"/>
            <a:ext cx="2381365" cy="2169862"/>
          </a:xfrm>
          <a:prstGeom prst="wedgeRoundRectCallout">
            <a:avLst>
              <a:gd name="adj1" fmla="val -77129"/>
              <a:gd name="adj2" fmla="val -1961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660066"/>
                </a:solidFill>
              </a:rPr>
              <a:t>Posters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l="56752" t="13432" b="-2982"/>
          <a:stretch/>
        </p:blipFill>
        <p:spPr>
          <a:xfrm>
            <a:off x="3333910" y="1579813"/>
            <a:ext cx="2372765" cy="491306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55618" y="5900556"/>
            <a:ext cx="44363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>
                <a:solidFill>
                  <a:srgbClr val="660066"/>
                </a:solidFill>
              </a:rPr>
              <a:t>TalkBeforeYouTake.org</a:t>
            </a:r>
            <a:endParaRPr lang="en-US" sz="2600" b="1" dirty="0">
              <a:solidFill>
                <a:srgbClr val="6600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1618" y="464129"/>
            <a:ext cx="421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Additional</a:t>
            </a:r>
          </a:p>
          <a:p>
            <a:pPr algn="ctr"/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217571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9924797"/>
              </p:ext>
            </p:extLst>
          </p:nvPr>
        </p:nvGraphicFramePr>
        <p:xfrm>
          <a:off x="482158" y="317541"/>
          <a:ext cx="8073116" cy="5029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ular Callout 6"/>
          <p:cNvSpPr/>
          <p:nvPr/>
        </p:nvSpPr>
        <p:spPr>
          <a:xfrm>
            <a:off x="5914255" y="627276"/>
            <a:ext cx="2716520" cy="2917162"/>
          </a:xfrm>
          <a:prstGeom prst="wedgeRectCallout">
            <a:avLst>
              <a:gd name="adj1" fmla="val -62165"/>
              <a:gd name="adj2" fmla="val 3867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>
                <a:solidFill>
                  <a:srgbClr val="660066"/>
                </a:solidFill>
              </a:rPr>
              <a:t>…before a prescription is written and filled.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705590" y="522864"/>
            <a:ext cx="2621963" cy="2917161"/>
          </a:xfrm>
          <a:prstGeom prst="wedgeRectCallout">
            <a:avLst>
              <a:gd name="adj1" fmla="val 63360"/>
              <a:gd name="adj2" fmla="val 3831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>
                <a:solidFill>
                  <a:srgbClr val="660066"/>
                </a:solidFill>
              </a:rPr>
              <a:t>Talk about the benefits and risks of prescribed medications… </a:t>
            </a:r>
          </a:p>
        </p:txBody>
      </p:sp>
      <p:sp>
        <p:nvSpPr>
          <p:cNvPr id="9" name="Slide Number Placeholder 1"/>
          <p:cNvSpPr txBox="1">
            <a:spLocks/>
          </p:cNvSpPr>
          <p:nvPr/>
        </p:nvSpPr>
        <p:spPr>
          <a:xfrm>
            <a:off x="95911" y="6492875"/>
            <a:ext cx="13321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040BE5F-5574-6D4F-8C7E-146D83144BB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/>
          <a:srcRect l="56752" t="13432" b="-2982"/>
          <a:stretch/>
        </p:blipFill>
        <p:spPr>
          <a:xfrm>
            <a:off x="3621444" y="317548"/>
            <a:ext cx="2093655" cy="4335138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729114" y="3863412"/>
            <a:ext cx="7826160" cy="2030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>
              <a:buFont typeface="Wingdings 2" pitchFamily="18" charset="2"/>
              <a:buNone/>
            </a:pPr>
            <a:r>
              <a:rPr lang="en-US" sz="2600" b="1" u="sng" dirty="0"/>
              <a:t>Discussion Today:</a:t>
            </a:r>
          </a:p>
          <a:p>
            <a:r>
              <a:rPr lang="en-US" sz="2000" b="1" dirty="0"/>
              <a:t>Benefits &amp; challenges of good medicine communications</a:t>
            </a:r>
          </a:p>
          <a:p>
            <a:r>
              <a:rPr lang="en-US" sz="2000" b="1" dirty="0"/>
              <a:t>Gaps in patient/healthcare provider communications</a:t>
            </a:r>
          </a:p>
          <a:p>
            <a:r>
              <a:rPr lang="en-US" sz="2000" b="1" dirty="0"/>
              <a:t>4 key tips &amp; 10 questions to ask about your medicines</a:t>
            </a:r>
          </a:p>
          <a:p>
            <a:r>
              <a:rPr lang="en-US" sz="2000" b="1" dirty="0"/>
              <a:t>Tools and Resources</a:t>
            </a:r>
          </a:p>
        </p:txBody>
      </p:sp>
    </p:spTree>
    <p:extLst>
      <p:ext uri="{BB962C8B-B14F-4D97-AF65-F5344CB8AC3E}">
        <p14:creationId xmlns:p14="http://schemas.microsoft.com/office/powerpoint/2010/main" val="2873632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658" y="427839"/>
            <a:ext cx="7767087" cy="86625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Clarity Can Be Hard to Achieve </a:t>
            </a:r>
            <a:br>
              <a:rPr lang="en-US" b="1" dirty="0"/>
            </a:br>
            <a:r>
              <a:rPr lang="en-US" b="1" dirty="0"/>
              <a:t>(on the first go-round)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658" y="1532923"/>
            <a:ext cx="3609790" cy="4554966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b="1" dirty="0"/>
              <a:t>When healthcare providers convey important information about prescribed medications, there is no guarantee that patients fully understand both the benefits and potential risks of starting the treatment.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24448" y="1532923"/>
            <a:ext cx="4157298" cy="164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>
              <a:buFont typeface="Wingdings 2" pitchFamily="18" charset="2"/>
              <a:buNone/>
            </a:pPr>
            <a:r>
              <a:rPr lang="en-US" dirty="0"/>
              <a:t> 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4639251" y="1532923"/>
            <a:ext cx="3248582" cy="3388960"/>
          </a:xfrm>
          <a:prstGeom prst="wedgeRectCallout">
            <a:avLst>
              <a:gd name="adj1" fmla="val -60448"/>
              <a:gd name="adj2" fmla="val 6899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39251" y="1651914"/>
            <a:ext cx="308695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660066"/>
                </a:solidFill>
              </a:rPr>
              <a:t>How often do we walk out of a doctor’s office asking, </a:t>
            </a:r>
            <a:r>
              <a:rPr lang="en-US" sz="2400" b="1" dirty="0">
                <a:solidFill>
                  <a:srgbClr val="660066"/>
                </a:solidFill>
              </a:rPr>
              <a:t>“What did the doctor or nurse say again about this medicine?</a:t>
            </a:r>
            <a:r>
              <a:rPr lang="en-US" b="1" dirty="0">
                <a:solidFill>
                  <a:srgbClr val="660066"/>
                </a:solidFill>
              </a:rPr>
              <a:t>” </a:t>
            </a:r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95911" y="6492875"/>
            <a:ext cx="13321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040BE5F-5574-6D4F-8C7E-146D83144BB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45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073" y="352788"/>
            <a:ext cx="8538575" cy="646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754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914" y="461395"/>
            <a:ext cx="8273037" cy="85719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Enhanced Medicine Communications: </a:t>
            </a:r>
            <a:br>
              <a:rPr lang="en-US" sz="2800" b="1" dirty="0"/>
            </a:br>
            <a:r>
              <a:rPr lang="en-US" sz="2800" b="1" dirty="0"/>
              <a:t>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/>
              <a:t>Increasing communications can help patients:</a:t>
            </a:r>
            <a:endParaRPr lang="en-US" b="1" dirty="0"/>
          </a:p>
          <a:p>
            <a:r>
              <a:rPr lang="en-US" b="1" dirty="0"/>
              <a:t>Understand </a:t>
            </a:r>
            <a:r>
              <a:rPr lang="en-US" dirty="0"/>
              <a:t>medication side effects—for example, which ones, if any, will go away with time and those that may be experienced for the duration of being on the medicine.</a:t>
            </a:r>
          </a:p>
          <a:p>
            <a:r>
              <a:rPr lang="en-US" b="1" dirty="0"/>
              <a:t>Avoid</a:t>
            </a:r>
            <a:r>
              <a:rPr lang="en-US" dirty="0"/>
              <a:t> adverse drug reactions.</a:t>
            </a:r>
          </a:p>
          <a:p>
            <a:r>
              <a:rPr lang="en-US" b="1" dirty="0"/>
              <a:t>Improve</a:t>
            </a:r>
            <a:r>
              <a:rPr lang="en-US" dirty="0"/>
              <a:t> adherence to medicine regimen(s).</a:t>
            </a:r>
          </a:p>
          <a:p>
            <a:r>
              <a:rPr lang="en-US" b="1" dirty="0"/>
              <a:t>Live</a:t>
            </a:r>
            <a:r>
              <a:rPr lang="en-US" dirty="0"/>
              <a:t> healthier lives.</a:t>
            </a:r>
          </a:p>
          <a:p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95911" y="6492875"/>
            <a:ext cx="13321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040BE5F-5574-6D4F-8C7E-146D83144BB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265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l="24890" r="24890"/>
          <a:stretch>
            <a:fillRect/>
          </a:stretch>
        </p:blipFill>
        <p:spPr>
          <a:xfrm>
            <a:off x="1145894" y="997656"/>
            <a:ext cx="2953280" cy="4922134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39833" y="1173826"/>
            <a:ext cx="3304572" cy="3753774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/>
              <a:t>What we know about the communications gaps between patients and their healthcare providers</a:t>
            </a:r>
          </a:p>
        </p:txBody>
      </p:sp>
      <p:sp>
        <p:nvSpPr>
          <p:cNvPr id="9" name="Slide Number Placeholder 1"/>
          <p:cNvSpPr txBox="1">
            <a:spLocks/>
          </p:cNvSpPr>
          <p:nvPr/>
        </p:nvSpPr>
        <p:spPr>
          <a:xfrm>
            <a:off x="95911" y="6492875"/>
            <a:ext cx="13321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040BE5F-5574-6D4F-8C7E-146D83144BB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619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36244" y="1294089"/>
            <a:ext cx="6557708" cy="473569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200" b="1" dirty="0"/>
              <a:t>Nearly half </a:t>
            </a:r>
            <a:r>
              <a:rPr lang="en-US" sz="2200" dirty="0"/>
              <a:t>of Americans take prescription medicines, and more than </a:t>
            </a:r>
            <a:r>
              <a:rPr lang="en-US" sz="2200" b="1" dirty="0"/>
              <a:t>20 percent </a:t>
            </a:r>
            <a:r>
              <a:rPr lang="en-US" sz="2200" dirty="0"/>
              <a:t>of Americans take at least three. 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However, a research survey of 2,000 adults found that only </a:t>
            </a:r>
            <a:r>
              <a:rPr lang="en-US" sz="2200" b="1" dirty="0"/>
              <a:t>56 percent </a:t>
            </a:r>
            <a:r>
              <a:rPr lang="en-US" sz="2200" dirty="0"/>
              <a:t>of patients report high to very high adherence to medication regimens (i.e., taking their medication regularly, as prescribed); and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Approximately </a:t>
            </a:r>
            <a:r>
              <a:rPr lang="en-US" sz="2200" b="1" dirty="0"/>
              <a:t>62 percent </a:t>
            </a:r>
            <a:r>
              <a:rPr lang="en-US" sz="2200" dirty="0"/>
              <a:t>of patients were </a:t>
            </a:r>
            <a:r>
              <a:rPr lang="en-US" sz="2200" b="1" dirty="0"/>
              <a:t>not aware of any safety warnings </a:t>
            </a:r>
            <a:r>
              <a:rPr lang="en-US" sz="2200" dirty="0"/>
              <a:t>about their medicines. 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In fact, </a:t>
            </a:r>
            <a:r>
              <a:rPr lang="en-US" sz="2200" b="1" dirty="0"/>
              <a:t>ten percent </a:t>
            </a:r>
            <a:r>
              <a:rPr lang="en-US" sz="2200" dirty="0"/>
              <a:t>of patients unaware of the possibility of a severe side effect actually </a:t>
            </a:r>
            <a:r>
              <a:rPr lang="en-US" sz="2200" b="1" dirty="0"/>
              <a:t>experience a serious reaction</a:t>
            </a:r>
            <a:r>
              <a:rPr lang="en-US" sz="2200" dirty="0"/>
              <a:t>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4469" y="680033"/>
            <a:ext cx="8219483" cy="70142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Lack of Medicine Communications Can Have Negative </a:t>
            </a:r>
            <a:r>
              <a:rPr lang="en-US" sz="3200" b="1" u="sng" dirty="0"/>
              <a:t>Health</a:t>
            </a:r>
            <a:r>
              <a:rPr lang="en-US" sz="3200" b="1" dirty="0"/>
              <a:t> Consequences*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14658" y="1294088"/>
            <a:ext cx="1521586" cy="1088387"/>
            <a:chOff x="240117" y="-311026"/>
            <a:chExt cx="1765313" cy="1765313"/>
          </a:xfrm>
        </p:grpSpPr>
        <p:sp>
          <p:nvSpPr>
            <p:cNvPr id="7" name="Oval 6"/>
            <p:cNvSpPr/>
            <p:nvPr/>
          </p:nvSpPr>
          <p:spPr>
            <a:xfrm>
              <a:off x="240117" y="-311026"/>
              <a:ext cx="1765313" cy="1765313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al 4"/>
            <p:cNvSpPr/>
            <p:nvPr/>
          </p:nvSpPr>
          <p:spPr>
            <a:xfrm>
              <a:off x="472517" y="-145124"/>
              <a:ext cx="1248265" cy="12482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rgbClr val="660066"/>
                  </a:solidFill>
                </a:rPr>
                <a:t>High Rx Use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45411" y="2464685"/>
            <a:ext cx="1723656" cy="1161459"/>
            <a:chOff x="229025" y="-72136"/>
            <a:chExt cx="1765313" cy="1765313"/>
          </a:xfrm>
        </p:grpSpPr>
        <p:sp>
          <p:nvSpPr>
            <p:cNvPr id="10" name="Oval 9"/>
            <p:cNvSpPr/>
            <p:nvPr/>
          </p:nvSpPr>
          <p:spPr>
            <a:xfrm>
              <a:off x="229025" y="-72136"/>
              <a:ext cx="1765313" cy="1765313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Oval 4"/>
            <p:cNvSpPr/>
            <p:nvPr/>
          </p:nvSpPr>
          <p:spPr>
            <a:xfrm>
              <a:off x="487549" y="187539"/>
              <a:ext cx="1248265" cy="12482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rgbClr val="660066"/>
                  </a:solidFill>
                </a:rPr>
                <a:t>Medicines not taken as prescribed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45411" y="3762076"/>
            <a:ext cx="1590833" cy="1286125"/>
            <a:chOff x="5499022" y="152510"/>
            <a:chExt cx="2356569" cy="1765313"/>
          </a:xfrm>
        </p:grpSpPr>
        <p:sp>
          <p:nvSpPr>
            <p:cNvPr id="13" name="Oval 12"/>
            <p:cNvSpPr/>
            <p:nvPr/>
          </p:nvSpPr>
          <p:spPr>
            <a:xfrm>
              <a:off x="5499022" y="152510"/>
              <a:ext cx="2356569" cy="1765313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Oval 4"/>
            <p:cNvSpPr/>
            <p:nvPr/>
          </p:nvSpPr>
          <p:spPr>
            <a:xfrm>
              <a:off x="5844134" y="411035"/>
              <a:ext cx="1841757" cy="12482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rgbClr val="660066"/>
                  </a:solidFill>
                </a:rPr>
                <a:t>Lack of medicine </a:t>
              </a:r>
              <a:r>
                <a:rPr lang="en-US" sz="1500" b="1" kern="1200" dirty="0" err="1">
                  <a:solidFill>
                    <a:srgbClr val="660066"/>
                  </a:solidFill>
                </a:rPr>
                <a:t>communic-ation</a:t>
              </a:r>
              <a:endParaRPr lang="en-US" sz="1500" b="1" kern="1200" dirty="0">
                <a:solidFill>
                  <a:srgbClr val="660066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45411" y="5171631"/>
            <a:ext cx="1590833" cy="1054002"/>
            <a:chOff x="5499022" y="471118"/>
            <a:chExt cx="2356569" cy="1446705"/>
          </a:xfrm>
        </p:grpSpPr>
        <p:sp>
          <p:nvSpPr>
            <p:cNvPr id="16" name="Oval 15"/>
            <p:cNvSpPr/>
            <p:nvPr/>
          </p:nvSpPr>
          <p:spPr>
            <a:xfrm>
              <a:off x="5499022" y="471118"/>
              <a:ext cx="2356569" cy="1446705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Oval 4"/>
            <p:cNvSpPr/>
            <p:nvPr/>
          </p:nvSpPr>
          <p:spPr>
            <a:xfrm>
              <a:off x="5844133" y="726784"/>
              <a:ext cx="1841756" cy="9325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rgbClr val="660066"/>
                  </a:solidFill>
                </a:rPr>
                <a:t>Serious reactions</a:t>
              </a:r>
              <a:endParaRPr lang="en-US" sz="1500" b="1" kern="1200" dirty="0">
                <a:solidFill>
                  <a:srgbClr val="660066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06401" y="6200631"/>
            <a:ext cx="8356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/>
              <a:t>* </a:t>
            </a:r>
            <a:r>
              <a:rPr lang="en-US" sz="800" i="1" u="sng" dirty="0">
                <a:hlinkClick r:id="rId3"/>
              </a:rPr>
              <a:t>2014 survey </a:t>
            </a:r>
            <a:r>
              <a:rPr lang="en-US" sz="800" i="1" dirty="0"/>
              <a:t>of 2,000 consumers conducted for the </a:t>
            </a:r>
            <a:r>
              <a:rPr lang="en-US" sz="800" i="1" dirty="0" err="1"/>
              <a:t>BeMedWise</a:t>
            </a:r>
            <a:r>
              <a:rPr lang="en-US" sz="800" i="1" dirty="0"/>
              <a:t> Program at </a:t>
            </a:r>
            <a:r>
              <a:rPr lang="en-US" sz="800" i="1" dirty="0" err="1"/>
              <a:t>NeedyMeds</a:t>
            </a:r>
            <a:r>
              <a:rPr lang="en-US" sz="800" i="1" dirty="0"/>
              <a:t>, formerly known as the National Council of Patient Information and </a:t>
            </a:r>
            <a:r>
              <a:rPr lang="en-US" sz="800" i="1" dirty="0" err="1"/>
              <a:t>Educa-tion</a:t>
            </a:r>
            <a:r>
              <a:rPr lang="en-US" sz="800" i="1" dirty="0"/>
              <a:t> (NCPIE), by  Ipsos Healthcare with input from the FDA and the Center for Drug Safety and Effectiveness (CDSE), Johns Hopkins Bloomberg School of Public Health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070614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469" y="402672"/>
            <a:ext cx="8219483" cy="89141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Lack of Medicine Communications Can Have Negative </a:t>
            </a:r>
            <a:r>
              <a:rPr lang="en-US" b="1" u="sng" dirty="0"/>
              <a:t>Economic</a:t>
            </a:r>
            <a:r>
              <a:rPr lang="en-US" b="1" dirty="0"/>
              <a:t> Consequences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95911" y="6492875"/>
            <a:ext cx="13321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040BE5F-5574-6D4F-8C7E-146D83144BB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658" y="5813510"/>
            <a:ext cx="572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*New England Healthcare Institute </a:t>
            </a:r>
            <a:r>
              <a:rPr lang="en-US" sz="1200" i="1" dirty="0">
                <a:hlinkClick r:id="rId3"/>
              </a:rPr>
              <a:t>Research Brief</a:t>
            </a:r>
            <a:r>
              <a:rPr lang="en-US" sz="1200" i="1" dirty="0"/>
              <a:t>: Thinking outside the pillbox: a system-wide approach to improving patient medication adherence for chronic disease. August 2009. 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12690280"/>
              </p:ext>
            </p:extLst>
          </p:nvPr>
        </p:nvGraphicFramePr>
        <p:xfrm>
          <a:off x="631592" y="1368979"/>
          <a:ext cx="791974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31592" y="3534475"/>
            <a:ext cx="7919741" cy="2123658"/>
          </a:xfrm>
          <a:prstGeom prst="rect">
            <a:avLst/>
          </a:prstGeom>
          <a:solidFill>
            <a:srgbClr val="FDFF5C">
              <a:alpha val="49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</a:rPr>
              <a:t>The cycle of medication non-adherence and lack of effective patient-healthcare provider communication about medications has long-term implications, contributing to as much as </a:t>
            </a:r>
            <a:r>
              <a:rPr lang="en-US" sz="2200" b="1" dirty="0">
                <a:solidFill>
                  <a:srgbClr val="000000"/>
                </a:solidFill>
              </a:rPr>
              <a:t>$290 billion </a:t>
            </a:r>
            <a:r>
              <a:rPr lang="en-US" sz="2200" dirty="0">
                <a:solidFill>
                  <a:srgbClr val="000000"/>
                </a:solidFill>
              </a:rPr>
              <a:t>per year in avoidable medical spending or </a:t>
            </a:r>
            <a:r>
              <a:rPr lang="en-US" sz="2200" b="1" dirty="0">
                <a:solidFill>
                  <a:srgbClr val="000000"/>
                </a:solidFill>
              </a:rPr>
              <a:t>13 percent </a:t>
            </a:r>
            <a:r>
              <a:rPr lang="en-US" sz="2200" dirty="0">
                <a:solidFill>
                  <a:srgbClr val="000000"/>
                </a:solidFill>
              </a:rPr>
              <a:t>of total healthcare expenditures</a:t>
            </a:r>
            <a:r>
              <a:rPr lang="en-US" sz="2200" dirty="0">
                <a:solidFill>
                  <a:srgbClr val="660066"/>
                </a:solidFill>
              </a:rPr>
              <a:t>*.</a:t>
            </a:r>
          </a:p>
        </p:txBody>
      </p:sp>
    </p:spTree>
    <p:extLst>
      <p:ext uri="{BB962C8B-B14F-4D97-AF65-F5344CB8AC3E}">
        <p14:creationId xmlns:p14="http://schemas.microsoft.com/office/powerpoint/2010/main" val="168231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l="24890" r="24890"/>
          <a:stretch>
            <a:fillRect/>
          </a:stretch>
        </p:blipFill>
        <p:spPr>
          <a:xfrm>
            <a:off x="1145894" y="997656"/>
            <a:ext cx="2953280" cy="4922134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39833" y="1529749"/>
            <a:ext cx="3304572" cy="2912572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/>
              <a:t>Addressing the Gaps:</a:t>
            </a:r>
            <a:br>
              <a:rPr lang="en-US" sz="3000" b="1" dirty="0"/>
            </a:br>
            <a:r>
              <a:rPr lang="en-US" sz="3000" b="1" dirty="0"/>
              <a:t>Engaging in Conversation &amp; Asking the Right Questions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95911" y="6475234"/>
            <a:ext cx="13321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040BE5F-5574-6D4F-8C7E-146D83144BB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37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609</TotalTime>
  <Words>812</Words>
  <Application>Microsoft Macintosh PowerPoint</Application>
  <PresentationFormat>On-screen Show (4:3)</PresentationFormat>
  <Paragraphs>97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Century Gothic</vt:lpstr>
      <vt:lpstr>Wingdings 2</vt:lpstr>
      <vt:lpstr>Austin</vt:lpstr>
      <vt:lpstr>1_Austin</vt:lpstr>
      <vt:lpstr>PowerPoint Presentation</vt:lpstr>
      <vt:lpstr>PowerPoint Presentation</vt:lpstr>
      <vt:lpstr>Clarity Can Be Hard to Achieve  (on the first go-round)</vt:lpstr>
      <vt:lpstr>PowerPoint Presentation</vt:lpstr>
      <vt:lpstr>Enhanced Medicine Communications:  Benefits</vt:lpstr>
      <vt:lpstr>What we know about the communications gaps between patients and their healthcare providers</vt:lpstr>
      <vt:lpstr>Lack of Medicine Communications Can Have Negative Health Consequences*</vt:lpstr>
      <vt:lpstr>Lack of Medicine Communications Can Have Negative Economic Consequences</vt:lpstr>
      <vt:lpstr>Addressing the Gaps: Engaging in Conversation &amp; Asking the Right Questions</vt:lpstr>
      <vt:lpstr>PowerPoint Presentation</vt:lpstr>
      <vt:lpstr>Addressing the Gaps with  Engagement &amp; Conversation</vt:lpstr>
      <vt:lpstr>Talk Before You Take: 4 Key Tips</vt:lpstr>
      <vt:lpstr>Talk Before You Take: 10 Key Questions to Ask</vt:lpstr>
      <vt:lpstr>10 Key Questions to Ask, continued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Shelley Ducker</dc:creator>
  <cp:lastModifiedBy>Robin Hoffman</cp:lastModifiedBy>
  <cp:revision>72</cp:revision>
  <cp:lastPrinted>2016-03-02T17:56:10Z</cp:lastPrinted>
  <dcterms:created xsi:type="dcterms:W3CDTF">2016-02-16T16:19:39Z</dcterms:created>
  <dcterms:modified xsi:type="dcterms:W3CDTF">2018-12-13T18:10:23Z</dcterms:modified>
</cp:coreProperties>
</file>